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PT Sans Narrow"/>
      <p:regular r:id="rId45"/>
      <p:bold r:id="rId46"/>
    </p:embeddedFont>
    <p:embeddedFont>
      <p:font typeface="Lora"/>
      <p:regular r:id="rId47"/>
      <p:bold r:id="rId48"/>
      <p:italic r:id="rId49"/>
      <p:boldItalic r:id="rId50"/>
    </p:embeddedFont>
    <p:embeddedFont>
      <p:font typeface="Open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PTSansNarrow-bold.fntdata"/><Relationship Id="rId45" Type="http://schemas.openxmlformats.org/officeDocument/2006/relationships/font" Target="fonts/PTSansNarrow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ora-bold.fntdata"/><Relationship Id="rId47" Type="http://schemas.openxmlformats.org/officeDocument/2006/relationships/font" Target="fonts/Lora-regular.fntdata"/><Relationship Id="rId49" Type="http://schemas.openxmlformats.org/officeDocument/2006/relationships/font" Target="fonts/Lor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regular.fntdata"/><Relationship Id="rId50" Type="http://schemas.openxmlformats.org/officeDocument/2006/relationships/font" Target="fonts/Lora-boldItalic.fntdata"/><Relationship Id="rId53" Type="http://schemas.openxmlformats.org/officeDocument/2006/relationships/font" Target="fonts/OpenSans-italic.fntdata"/><Relationship Id="rId52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28689136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28689136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28689136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28689136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28689136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28689136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dedf4f3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dedf4f3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2cfe4141e_0_1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2cfe4141e_0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dedf4f34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dedf4f34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dedf4f34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dedf4f34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dedf4f34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dedf4f34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dedf4f34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dedf4f34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dedf4f34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dedf4f34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2e4e06e9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2e4e06e9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2cfe4141e_0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2cfe4141e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dedf4f34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cdedf4f34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dedf4f34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cdedf4f34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2cfe4141e_0_1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2cfe4141e_0_1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28689136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d28689136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2cfe4141e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2cfe4141e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2cfe4141e_0_1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2cfe4141e_0_1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d2cfe4141e_0_1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d2cfe4141e_0_1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2cfe4141e_0_1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2cfe4141e_0_1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2cfe4141e_0_1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d2cfe4141e_0_1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2cfe414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2cfe414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2cfe4141e_0_1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2cfe4141e_0_1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2e4e06e9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2e4e06e9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dedf4f34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cdedf4f34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2cfe4141e_0_1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2cfe4141e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286891369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28689136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2cfe4141e_0_1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2cfe4141e_0_1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28689136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28689136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2cfe414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2cfe414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28689136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28689136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28689136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28689136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28689136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28689136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28689136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28689136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60"/>
              <a:t>Introduction To Machine Learning</a:t>
            </a:r>
            <a:endParaRPr sz="456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Eigen faces and Fisher faces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5743725" y="4410150"/>
            <a:ext cx="33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Shivangi Bithel, Yukti Kaura, Vishnu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Eigen faces (2 out of 10304) &amp; Results</a:t>
            </a:r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75" y="2389063"/>
            <a:ext cx="222885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250" y="1685825"/>
            <a:ext cx="6540376" cy="24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Results</a:t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875" y="1575574"/>
            <a:ext cx="4189650" cy="29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idx="4294967295"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choice of k</a:t>
            </a:r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7942"/>
            <a:ext cx="9143999" cy="3228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b="37425" l="0" r="0" t="0"/>
          <a:stretch/>
        </p:blipFill>
        <p:spPr>
          <a:xfrm>
            <a:off x="3748775" y="962525"/>
            <a:ext cx="5264875" cy="346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39338" t="62144"/>
          <a:stretch/>
        </p:blipFill>
        <p:spPr>
          <a:xfrm>
            <a:off x="311700" y="1654375"/>
            <a:ext cx="2966850" cy="194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Eigenfaces</a:t>
            </a:r>
            <a:r>
              <a:rPr lang="en"/>
              <a:t> for Multiple Classes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311700" y="555600"/>
            <a:ext cx="2808000" cy="15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Training Images in case of multiple classes (10 * 6 =60)</a:t>
            </a:r>
            <a:r>
              <a:rPr lang="en"/>
              <a:t> </a:t>
            </a:r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700" y="152400"/>
            <a:ext cx="316092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301650" y="1466925"/>
            <a:ext cx="2808000" cy="152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Testing Images in cases of multiple classes (10*4 = 40)</a:t>
            </a:r>
            <a:endParaRPr sz="3200"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450" y="72025"/>
            <a:ext cx="3368276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311700" y="555600"/>
            <a:ext cx="2808000" cy="16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Mean and Normalized Training Images</a:t>
            </a:r>
            <a:endParaRPr sz="3200"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225" y="555600"/>
            <a:ext cx="1847850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2475" y="152400"/>
            <a:ext cx="320728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Choice of K</a:t>
            </a:r>
            <a:endParaRPr sz="3200"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31850"/>
            <a:ext cx="7885751" cy="36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12150" y="1858500"/>
            <a:ext cx="3234600" cy="118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Top 30 Eigen Faces</a:t>
            </a:r>
            <a:endParaRPr sz="3200"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250" y="875725"/>
            <a:ext cx="443865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266325"/>
            <a:ext cx="8520600" cy="3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Assignment Task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 </a:t>
            </a:r>
            <a:r>
              <a:rPr lang="en"/>
              <a:t>Explanation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EigenFaces For 2 class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Training &amp; Testing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Mean and Normalized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EigenFaces and Test Results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Choice of Threshold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PCA, Choice of K, K-means Clustering plots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EigenFaces for Multiple Classes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Fisher</a:t>
            </a:r>
            <a:r>
              <a:rPr lang="en"/>
              <a:t>Faces for Multiple Classes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Work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Choice of Threshold 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0" l="0" r="0" t="55699"/>
          <a:stretch/>
        </p:blipFill>
        <p:spPr>
          <a:xfrm>
            <a:off x="652075" y="1610225"/>
            <a:ext cx="7889101" cy="307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vs K-value &amp; K-Means CLustering</a:t>
            </a:r>
            <a:endParaRPr/>
          </a:p>
        </p:txBody>
      </p:sp>
      <p:pic>
        <p:nvPicPr>
          <p:cNvPr id="225" name="Google Shape;225;p33"/>
          <p:cNvPicPr preferRelativeResize="0"/>
          <p:nvPr/>
        </p:nvPicPr>
        <p:blipFill rotWithShape="1">
          <a:blip r:embed="rId3">
            <a:alphaModFix/>
          </a:blip>
          <a:srcRect b="0" l="0" r="0" t="8983"/>
          <a:stretch/>
        </p:blipFill>
        <p:spPr>
          <a:xfrm>
            <a:off x="311700" y="2019225"/>
            <a:ext cx="4286250" cy="28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625" y="1736800"/>
            <a:ext cx="3790950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/>
          <p:nvPr/>
        </p:nvSpPr>
        <p:spPr>
          <a:xfrm>
            <a:off x="2681025" y="2179725"/>
            <a:ext cx="250800" cy="30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Results</a:t>
            </a: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3500"/>
            <a:ext cx="4469725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 rotWithShape="1">
          <a:blip r:embed="rId4">
            <a:alphaModFix/>
          </a:blip>
          <a:srcRect b="3846" l="0" r="0" t="0"/>
          <a:stretch/>
        </p:blipFill>
        <p:spPr>
          <a:xfrm>
            <a:off x="4622125" y="1520000"/>
            <a:ext cx="4369474" cy="34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Fisher</a:t>
            </a:r>
            <a:r>
              <a:rPr lang="en"/>
              <a:t>faces for Multiple Classes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Fisher Faces</a:t>
            </a:r>
            <a:endParaRPr/>
          </a:p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Char char="●"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Split the available data into train and test set. </a:t>
            </a:r>
            <a:endParaRPr sz="24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Char char="●"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From the training set of face images, calculate the eigenvalues, which define the eigenspace using principal component analysis.</a:t>
            </a:r>
            <a:endParaRPr sz="24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Char char="●"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Find the mean vectors of each class from the dataset and an overall mean vector of all the training images.</a:t>
            </a:r>
            <a:endParaRPr sz="24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Char char="●"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Compute scatter matrices </a:t>
            </a:r>
            <a:endParaRPr sz="24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Char char="○"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Between class scatter matrix - S</a:t>
            </a:r>
            <a:r>
              <a:rPr baseline="-25000" lang="en" sz="2400">
                <a:latin typeface="PT Sans Narrow"/>
                <a:ea typeface="PT Sans Narrow"/>
                <a:cs typeface="PT Sans Narrow"/>
                <a:sym typeface="PT Sans Narrow"/>
              </a:rPr>
              <a:t>B</a:t>
            </a:r>
            <a:endParaRPr baseline="-25000" sz="24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Char char="○"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Within class scatter matrix - S</a:t>
            </a:r>
            <a:r>
              <a:rPr baseline="-25000" lang="en" sz="2400">
                <a:latin typeface="PT Sans Narrow"/>
                <a:ea typeface="PT Sans Narrow"/>
                <a:cs typeface="PT Sans Narrow"/>
                <a:sym typeface="PT Sans Narrow"/>
              </a:rPr>
              <a:t>W</a:t>
            </a:r>
            <a:endParaRPr baseline="-25000"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311700" y="2946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Fisher LDA</a:t>
            </a:r>
            <a:endParaRPr/>
          </a:p>
        </p:txBody>
      </p:sp>
      <p:sp>
        <p:nvSpPr>
          <p:cNvPr id="251" name="Google Shape;251;p37"/>
          <p:cNvSpPr txBox="1"/>
          <p:nvPr>
            <p:ph idx="1" type="body"/>
          </p:nvPr>
        </p:nvSpPr>
        <p:spPr>
          <a:xfrm>
            <a:off x="311700" y="1075825"/>
            <a:ext cx="8520600" cy="3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J = S</a:t>
            </a:r>
            <a:r>
              <a:rPr baseline="-25000" lang="en"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\ S</a:t>
            </a:r>
            <a:r>
              <a:rPr baseline="-25000" lang="en">
                <a:latin typeface="Arial"/>
                <a:ea typeface="Arial"/>
                <a:cs typeface="Arial"/>
                <a:sym typeface="Arial"/>
              </a:rPr>
              <a:t>W</a:t>
            </a:r>
            <a:endParaRPr baseline="-250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Compute the eigenvectors and corresponding eigenvalues for the scatter matrices J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Sort the eigenvectors by decreasing eigenvalues and choose k eigenvectors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lang="en">
                <a:latin typeface="Arial"/>
                <a:ea typeface="Arial"/>
                <a:cs typeface="Arial"/>
                <a:sym typeface="Arial"/>
              </a:rPr>
              <a:t>FS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= W</a:t>
            </a:r>
            <a:r>
              <a:rPr baseline="-25000" lang="en">
                <a:latin typeface="Arial"/>
                <a:ea typeface="Arial"/>
                <a:cs typeface="Arial"/>
                <a:sym typeface="Arial"/>
              </a:rPr>
              <a:t>PCA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* Reduced data of LDA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When a new face image is encountered, calculate a set of weights based on the input image and the k fisherfaces by projecting the input image onto each of the fisherfaces.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Determine if the image is a face (whether known or unknown) by checking to see if the image is sufficiently close to “face space.”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Classify the weight pattern as either a known person or as unknown.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Choice of K</a:t>
            </a:r>
            <a:endParaRPr/>
          </a:p>
        </p:txBody>
      </p:sp>
      <p:pic>
        <p:nvPicPr>
          <p:cNvPr id="257" name="Google Shape;2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1304825"/>
            <a:ext cx="496252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Fisher Faces</a:t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33425"/>
            <a:ext cx="546735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Face &amp; Threshold Calculation</a:t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609625"/>
            <a:ext cx="2505075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 rotWithShape="1">
          <a:blip r:embed="rId4">
            <a:alphaModFix/>
          </a:blip>
          <a:srcRect b="48631" l="0" r="0" t="0"/>
          <a:stretch/>
        </p:blipFill>
        <p:spPr>
          <a:xfrm>
            <a:off x="2914225" y="1738663"/>
            <a:ext cx="5918074" cy="267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" y="1304825"/>
            <a:ext cx="5953125" cy="3350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Task:</a:t>
            </a:r>
            <a:endParaRPr/>
          </a:p>
        </p:txBody>
      </p:sp>
      <p:grpSp>
        <p:nvGrpSpPr>
          <p:cNvPr id="80" name="Google Shape;80;p15"/>
          <p:cNvGrpSpPr/>
          <p:nvPr/>
        </p:nvGrpSpPr>
        <p:grpSpPr>
          <a:xfrm>
            <a:off x="466173" y="2385375"/>
            <a:ext cx="1971107" cy="1202079"/>
            <a:chOff x="466173" y="2385375"/>
            <a:chExt cx="1971107" cy="1202079"/>
          </a:xfrm>
        </p:grpSpPr>
        <p:sp>
          <p:nvSpPr>
            <p:cNvPr id="81" name="Google Shape;81;p15"/>
            <p:cNvSpPr/>
            <p:nvPr/>
          </p:nvSpPr>
          <p:spPr>
            <a:xfrm>
              <a:off x="902781" y="3080265"/>
              <a:ext cx="15345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 txBox="1"/>
            <p:nvPr/>
          </p:nvSpPr>
          <p:spPr>
            <a:xfrm>
              <a:off x="466173" y="3216054"/>
              <a:ext cx="871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3" name="Google Shape;83;p15"/>
            <p:cNvGrpSpPr/>
            <p:nvPr/>
          </p:nvGrpSpPr>
          <p:grpSpPr>
            <a:xfrm>
              <a:off x="851208" y="2800855"/>
              <a:ext cx="92400" cy="411825"/>
              <a:chOff x="845575" y="2563700"/>
              <a:chExt cx="92400" cy="411825"/>
            </a:xfrm>
          </p:grpSpPr>
          <p:cxnSp>
            <p:nvCxnSpPr>
              <p:cNvPr id="84" name="Google Shape;84;p15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5" name="Google Shape;85;p15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" name="Google Shape;86;p15"/>
            <p:cNvSpPr txBox="1"/>
            <p:nvPr/>
          </p:nvSpPr>
          <p:spPr>
            <a:xfrm>
              <a:off x="488520" y="2385375"/>
              <a:ext cx="17817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Define the Database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7" name="Google Shape;87;p15"/>
          <p:cNvGrpSpPr/>
          <p:nvPr/>
        </p:nvGrpSpPr>
        <p:grpSpPr>
          <a:xfrm>
            <a:off x="1714352" y="2703387"/>
            <a:ext cx="2257428" cy="1733124"/>
            <a:chOff x="1714352" y="2703387"/>
            <a:chExt cx="2257428" cy="1733124"/>
          </a:xfrm>
        </p:grpSpPr>
        <p:sp>
          <p:nvSpPr>
            <p:cNvPr id="88" name="Google Shape;88;p15"/>
            <p:cNvSpPr/>
            <p:nvPr/>
          </p:nvSpPr>
          <p:spPr>
            <a:xfrm>
              <a:off x="2437281" y="3080265"/>
              <a:ext cx="15345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 txBox="1"/>
            <p:nvPr/>
          </p:nvSpPr>
          <p:spPr>
            <a:xfrm>
              <a:off x="1714352" y="3492711"/>
              <a:ext cx="17817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Read Training Images and Test Images 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" name="Google Shape;90;p15"/>
            <p:cNvSpPr txBox="1"/>
            <p:nvPr/>
          </p:nvSpPr>
          <p:spPr>
            <a:xfrm>
              <a:off x="2071705" y="2703387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1" name="Google Shape;91;p15"/>
            <p:cNvGrpSpPr/>
            <p:nvPr/>
          </p:nvGrpSpPr>
          <p:grpSpPr>
            <a:xfrm rot="10800000">
              <a:off x="2395183" y="3080258"/>
              <a:ext cx="92400" cy="411825"/>
              <a:chOff x="2070100" y="2563700"/>
              <a:chExt cx="92400" cy="411825"/>
            </a:xfrm>
          </p:grpSpPr>
          <p:cxnSp>
            <p:nvCxnSpPr>
              <p:cNvPr id="92" name="Google Shape;92;p15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3" name="Google Shape;93;p15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4" name="Google Shape;94;p15"/>
          <p:cNvGrpSpPr/>
          <p:nvPr/>
        </p:nvGrpSpPr>
        <p:grpSpPr>
          <a:xfrm>
            <a:off x="3261147" y="2080575"/>
            <a:ext cx="2245132" cy="1506868"/>
            <a:chOff x="3261147" y="2080575"/>
            <a:chExt cx="2245132" cy="1506868"/>
          </a:xfrm>
        </p:grpSpPr>
        <p:sp>
          <p:nvSpPr>
            <p:cNvPr id="95" name="Google Shape;95;p15"/>
            <p:cNvSpPr/>
            <p:nvPr/>
          </p:nvSpPr>
          <p:spPr>
            <a:xfrm>
              <a:off x="3971778" y="3080265"/>
              <a:ext cx="15345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" name="Google Shape;96;p15"/>
            <p:cNvGrpSpPr/>
            <p:nvPr/>
          </p:nvGrpSpPr>
          <p:grpSpPr>
            <a:xfrm>
              <a:off x="3924544" y="2800855"/>
              <a:ext cx="92400" cy="411825"/>
              <a:chOff x="845575" y="2563700"/>
              <a:chExt cx="92400" cy="411825"/>
            </a:xfrm>
          </p:grpSpPr>
          <p:cxnSp>
            <p:nvCxnSpPr>
              <p:cNvPr id="97" name="Google Shape;97;p15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8" name="Google Shape;98;p15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" name="Google Shape;99;p15"/>
            <p:cNvSpPr txBox="1"/>
            <p:nvPr/>
          </p:nvSpPr>
          <p:spPr>
            <a:xfrm>
              <a:off x="3642907" y="3216043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" name="Google Shape;100;p15"/>
            <p:cNvSpPr txBox="1"/>
            <p:nvPr/>
          </p:nvSpPr>
          <p:spPr>
            <a:xfrm>
              <a:off x="3261147" y="2080575"/>
              <a:ext cx="17817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Perform Eigenfaces and Fisherfaces with Training Images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1" name="Google Shape;101;p15"/>
          <p:cNvGrpSpPr/>
          <p:nvPr/>
        </p:nvGrpSpPr>
        <p:grpSpPr>
          <a:xfrm>
            <a:off x="4760848" y="2703387"/>
            <a:ext cx="2279928" cy="1733124"/>
            <a:chOff x="4760848" y="2703387"/>
            <a:chExt cx="2279928" cy="1733124"/>
          </a:xfrm>
        </p:grpSpPr>
        <p:sp>
          <p:nvSpPr>
            <p:cNvPr id="102" name="Google Shape;102;p15"/>
            <p:cNvSpPr/>
            <p:nvPr/>
          </p:nvSpPr>
          <p:spPr>
            <a:xfrm>
              <a:off x="5506276" y="3080265"/>
              <a:ext cx="15345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" name="Google Shape;103;p15"/>
            <p:cNvGrpSpPr/>
            <p:nvPr/>
          </p:nvGrpSpPr>
          <p:grpSpPr>
            <a:xfrm rot="10800000">
              <a:off x="5455515" y="3080258"/>
              <a:ext cx="92400" cy="411825"/>
              <a:chOff x="2070100" y="2563700"/>
              <a:chExt cx="92400" cy="411825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" name="Google Shape;106;p15"/>
            <p:cNvSpPr txBox="1"/>
            <p:nvPr/>
          </p:nvSpPr>
          <p:spPr>
            <a:xfrm>
              <a:off x="5131289" y="2703387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" name="Google Shape;107;p15"/>
            <p:cNvSpPr txBox="1"/>
            <p:nvPr/>
          </p:nvSpPr>
          <p:spPr>
            <a:xfrm>
              <a:off x="4760848" y="3492711"/>
              <a:ext cx="17817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Predict the Subject in the test images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" name="Google Shape;108;p15"/>
          <p:cNvGrpSpPr/>
          <p:nvPr/>
        </p:nvGrpSpPr>
        <p:grpSpPr>
          <a:xfrm>
            <a:off x="6330124" y="2232975"/>
            <a:ext cx="2816359" cy="1354468"/>
            <a:chOff x="6330124" y="2232975"/>
            <a:chExt cx="2816359" cy="1354468"/>
          </a:xfrm>
        </p:grpSpPr>
        <p:sp>
          <p:nvSpPr>
            <p:cNvPr id="109" name="Google Shape;109;p15"/>
            <p:cNvSpPr/>
            <p:nvPr/>
          </p:nvSpPr>
          <p:spPr>
            <a:xfrm>
              <a:off x="7040783" y="3080265"/>
              <a:ext cx="21057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" name="Google Shape;110;p15"/>
            <p:cNvGrpSpPr/>
            <p:nvPr/>
          </p:nvGrpSpPr>
          <p:grpSpPr>
            <a:xfrm>
              <a:off x="6994658" y="2800855"/>
              <a:ext cx="92400" cy="411825"/>
              <a:chOff x="845575" y="2563700"/>
              <a:chExt cx="92400" cy="411825"/>
            </a:xfrm>
          </p:grpSpPr>
          <p:cxnSp>
            <p:nvCxnSpPr>
              <p:cNvPr id="111" name="Google Shape;111;p15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2" name="Google Shape;112;p15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" name="Google Shape;113;p15"/>
            <p:cNvSpPr txBox="1"/>
            <p:nvPr/>
          </p:nvSpPr>
          <p:spPr>
            <a:xfrm>
              <a:off x="6671021" y="3216043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114;p15"/>
            <p:cNvSpPr txBox="1"/>
            <p:nvPr/>
          </p:nvSpPr>
          <p:spPr>
            <a:xfrm>
              <a:off x="6330124" y="2232975"/>
              <a:ext cx="17817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Calculate the Accuracy and plot graphs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vs k-value </a:t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457225"/>
            <a:ext cx="477202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Results for 2 class problem</a:t>
            </a:r>
            <a:endParaRPr/>
          </a:p>
        </p:txBody>
      </p:sp>
      <p:pic>
        <p:nvPicPr>
          <p:cNvPr id="288" name="Google Shape;2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304825"/>
            <a:ext cx="4589695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FisherFaces and EigenFaces Projection on Multiclass</a:t>
            </a:r>
            <a:endParaRPr/>
          </a:p>
        </p:txBody>
      </p:sp>
      <p:pic>
        <p:nvPicPr>
          <p:cNvPr id="294" name="Google Shape;2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3275"/>
            <a:ext cx="4385375" cy="30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575" y="1344938"/>
            <a:ext cx="4147901" cy="28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Accuracy</a:t>
            </a:r>
            <a:endParaRPr/>
          </a:p>
        </p:txBody>
      </p:sp>
      <p:pic>
        <p:nvPicPr>
          <p:cNvPr id="301" name="Google Shape;3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199" cy="208073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5"/>
          <p:cNvSpPr/>
          <p:nvPr/>
        </p:nvSpPr>
        <p:spPr>
          <a:xfrm>
            <a:off x="2195775" y="1594175"/>
            <a:ext cx="1343400" cy="180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5"/>
          <p:cNvSpPr/>
          <p:nvPr/>
        </p:nvSpPr>
        <p:spPr>
          <a:xfrm>
            <a:off x="2205800" y="2225850"/>
            <a:ext cx="1343400" cy="160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5"/>
          <p:cNvSpPr/>
          <p:nvPr/>
        </p:nvSpPr>
        <p:spPr>
          <a:xfrm>
            <a:off x="2075450" y="2877550"/>
            <a:ext cx="461100" cy="130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work can be extended by doing more number of experiments like building a classifier for glass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Further we can include a real time training, incase an image which was not initially available in training and is </a:t>
            </a:r>
            <a:r>
              <a:rPr lang="en"/>
              <a:t>occurring</a:t>
            </a:r>
            <a:r>
              <a:rPr lang="en"/>
              <a:t> again and again, weights for such image can be learned and included in the training data.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Face Recognition in videos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:)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 AT&amp;T Face database</a:t>
            </a:r>
            <a:endParaRPr/>
          </a:p>
        </p:txBody>
      </p:sp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311700" y="1266325"/>
            <a:ext cx="8520600" cy="3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This 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contains a set of face images taken between April 1992 and April 1994 at the AT&amp;T Laboratories Cambridge.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 are 10 different images of each of 40 distinct subjects.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images were shot at different times with different lighting conditions, facial expressions and facial details (glasses/no glasses)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size of each image is 92x112 pixels,  with 256 grey levels per pixel.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Total number of features = 92*112 = 10,304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Eigenfaces</a:t>
            </a:r>
            <a:r>
              <a:rPr lang="en"/>
              <a:t> for 2 Class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idx="4294967295"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Training(6) &amp; Testing(4) Images</a:t>
            </a: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13"/>
            <a:ext cx="7277100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Eigen Faces</a:t>
            </a:r>
            <a:endParaRPr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Char char="●"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Split the </a:t>
            </a: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available</a:t>
            </a: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 data into train and test set. </a:t>
            </a:r>
            <a:endParaRPr sz="24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Char char="●"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From the training set of face images, calculate the eigenfaces, which define the face space using </a:t>
            </a: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principal</a:t>
            </a: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 component analysis.</a:t>
            </a:r>
            <a:endParaRPr sz="24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Char char="●"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 When a new face image is encountered, calculate a set of weights based on the input image and the M eigenfaces by projecting the input image onto each of the eigenfaces. </a:t>
            </a:r>
            <a:endParaRPr sz="24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Char char="●"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 Determine if the image is a face (whether known or unknown) by checking to see if the image is sufficiently close to “face space.” </a:t>
            </a:r>
            <a:endParaRPr sz="24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Char char="●"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Classify the weight pattern as either a known person or as unknown.</a:t>
            </a:r>
            <a:endParaRPr sz="36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Component Analysis</a:t>
            </a:r>
            <a:endParaRPr/>
          </a:p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rgbClr val="3A3B4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Principal Component Analysis, is a dimensionality-reduction method that is used to reduce the dimensionality of large data sets, by transforming a large set of variables into a smaller one that still contains most of the information in the large set.</a:t>
            </a:r>
            <a:endParaRPr sz="2000"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663" y="2978851"/>
            <a:ext cx="5788682" cy="19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Face &amp; Normalized Training Images</a:t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25" y="1340188"/>
            <a:ext cx="2514600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8700" y="1733550"/>
            <a:ext cx="5476875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